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9"/>
  </p:notesMasterIdLst>
  <p:sldIdLst>
    <p:sldId id="607" r:id="rId2"/>
    <p:sldId id="608" r:id="rId3"/>
    <p:sldId id="610" r:id="rId4"/>
    <p:sldId id="612" r:id="rId5"/>
    <p:sldId id="628" r:id="rId6"/>
    <p:sldId id="629" r:id="rId7"/>
    <p:sldId id="630" r:id="rId8"/>
    <p:sldId id="631" r:id="rId9"/>
    <p:sldId id="632" r:id="rId10"/>
    <p:sldId id="613" r:id="rId11"/>
    <p:sldId id="614" r:id="rId12"/>
    <p:sldId id="633" r:id="rId13"/>
    <p:sldId id="634" r:id="rId14"/>
    <p:sldId id="615" r:id="rId15"/>
    <p:sldId id="616" r:id="rId16"/>
    <p:sldId id="635" r:id="rId17"/>
    <p:sldId id="636" r:id="rId18"/>
    <p:sldId id="637" r:id="rId19"/>
    <p:sldId id="638" r:id="rId20"/>
    <p:sldId id="639" r:id="rId21"/>
    <p:sldId id="617" r:id="rId22"/>
    <p:sldId id="619" r:id="rId23"/>
    <p:sldId id="620" r:id="rId24"/>
    <p:sldId id="640" r:id="rId25"/>
    <p:sldId id="641" r:id="rId26"/>
    <p:sldId id="642" r:id="rId27"/>
    <p:sldId id="643" r:id="rId28"/>
    <p:sldId id="621" r:id="rId29"/>
    <p:sldId id="644" r:id="rId30"/>
    <p:sldId id="623" r:id="rId31"/>
    <p:sldId id="624" r:id="rId32"/>
    <p:sldId id="625" r:id="rId33"/>
    <p:sldId id="626" r:id="rId34"/>
    <p:sldId id="646" r:id="rId35"/>
    <p:sldId id="627" r:id="rId36"/>
    <p:sldId id="609" r:id="rId37"/>
    <p:sldId id="645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2222"/>
    <a:srgbClr val="0432FF"/>
    <a:srgbClr val="00FA00"/>
    <a:srgbClr val="17385F"/>
    <a:srgbClr val="BC2922"/>
    <a:srgbClr val="950F05"/>
    <a:srgbClr val="F85A5A"/>
    <a:srgbClr val="F51111"/>
    <a:srgbClr val="EB1B1B"/>
    <a:srgbClr val="C013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17" autoAdjust="0"/>
    <p:restoredTop sz="95701" autoAdjust="0"/>
  </p:normalViewPr>
  <p:slideViewPr>
    <p:cSldViewPr>
      <p:cViewPr varScale="1">
        <p:scale>
          <a:sx n="85" d="100"/>
          <a:sy n="85" d="100"/>
        </p:scale>
        <p:origin x="-1579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9" d="100"/>
        <a:sy n="15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EE85C-12D8-4E7F-A40E-648F4A545D4B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4ACFD-7A7C-47DE-BDB0-03582906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投影片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48816" y="4725144"/>
            <a:ext cx="8443664" cy="1142256"/>
          </a:xfrm>
        </p:spPr>
        <p:txBody>
          <a:bodyPr anchor="b"/>
          <a:lstStyle>
            <a:lvl1pPr algn="r">
              <a:defRPr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162366"/>
            <a:ext cx="8153400" cy="818362"/>
          </a:xfrm>
        </p:spPr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683568" cy="381653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8153400" cy="482453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1600" y="2343944"/>
            <a:ext cx="7123113" cy="3821360"/>
          </a:xfrm>
        </p:spPr>
        <p:txBody>
          <a:bodyPr anchor="t">
            <a:normAutofit/>
          </a:bodyPr>
          <a:lstStyle>
            <a:lvl1pPr marL="363538" indent="-363538">
              <a:buClr>
                <a:schemeClr val="accent3">
                  <a:lumMod val="75000"/>
                </a:schemeClr>
              </a:buClr>
              <a:buSzPct val="90000"/>
              <a:buFont typeface="Wingdings" pitchFamily="2" charset="2"/>
              <a:buChar char="l"/>
              <a:defRPr sz="2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124744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00944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371600" y="1200944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200944"/>
            <a:ext cx="7620000" cy="990600"/>
          </a:xfrm>
        </p:spPr>
        <p:txBody>
          <a:bodyPr/>
          <a:lstStyle>
            <a:lvl1pPr algn="l">
              <a:buNone/>
              <a:defRPr sz="4400" b="1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353344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8153400" cy="9361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 txBox="1">
            <a:spLocks/>
          </p:cNvSpPr>
          <p:nvPr/>
        </p:nvSpPr>
        <p:spPr>
          <a:xfrm>
            <a:off x="8460432" y="6453336"/>
            <a:ext cx="683568" cy="381653"/>
          </a:xfrm>
          <a:prstGeom prst="rect">
            <a:avLst/>
          </a:prstGeom>
        </p:spPr>
        <p:txBody>
          <a:bodyPr vert="horz" anchor="ctr" anchorCtr="0">
            <a:noAutofit/>
          </a:bodyPr>
          <a:lstStyle>
            <a:defPPr>
              <a:defRPr lang="zh-TW"/>
            </a:defPPr>
            <a:lvl1pPr marL="0" algn="ctr" defTabSz="914400" rtl="0" eaLnBrk="1" latinLnBrk="0" hangingPunct="1"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1F7C61-E806-464B-B0A8-1A94F5094F2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學習目標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691680" y="366936"/>
            <a:ext cx="7223720" cy="4574232"/>
          </a:xfrm>
        </p:spPr>
        <p:txBody>
          <a:bodyPr>
            <a:normAutofit/>
          </a:bodyPr>
          <a:lstStyle>
            <a:lvl1pPr marL="342900" indent="-342900">
              <a:buClr>
                <a:schemeClr val="accent3">
                  <a:lumMod val="75000"/>
                </a:schemeClr>
              </a:buClr>
              <a:buSzPct val="80000"/>
              <a:buFont typeface="Wingdings" pitchFamily="2" charset="2"/>
              <a:buChar char="l"/>
              <a:defRPr sz="28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9144" y="513432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9144" y="522576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1545336" y="521661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0200" y="5210520"/>
            <a:ext cx="7315200" cy="685800"/>
          </a:xfrm>
        </p:spPr>
        <p:txBody>
          <a:bodyPr anchor="ctr">
            <a:normAutofit/>
          </a:bodyPr>
          <a:lstStyle>
            <a:lvl1pPr algn="l"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11" name="矩形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522956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05" b="100000" l="599" r="100000">
                        <a14:foregroundMark x1="28743" y1="55856" x2="28743" y2="55856"/>
                        <a14:foregroundMark x1="17964" y1="58559" x2="17964" y2="58559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325" y="4179262"/>
            <a:ext cx="159067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595992" y="0"/>
            <a:ext cx="8548007" cy="9807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68012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12648" y="1495008"/>
            <a:ext cx="8153400" cy="474230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/>
              <a:t>第二層</a:t>
            </a:r>
          </a:p>
          <a:p>
            <a:pPr lvl="2" eaLnBrk="1" latinLnBrk="0" hangingPunct="1"/>
            <a:r>
              <a:rPr kumimoji="0" lang="zh-TW" altLang="en-US" dirty="0"/>
              <a:t>第三層</a:t>
            </a:r>
          </a:p>
          <a:p>
            <a:pPr lvl="3" eaLnBrk="1" latinLnBrk="0" hangingPunct="1"/>
            <a:r>
              <a:rPr kumimoji="0" lang="zh-TW" altLang="en-US" dirty="0"/>
              <a:t>第四層</a:t>
            </a:r>
          </a:p>
          <a:p>
            <a:pPr lvl="4" eaLnBrk="1" latinLnBrk="0" hangingPunct="1"/>
            <a:r>
              <a:rPr kumimoji="0" lang="zh-TW" altLang="en-US" dirty="0"/>
              <a:t>第五層</a:t>
            </a:r>
            <a:endParaRPr kumimoji="0" lang="en-US" dirty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45353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198D9F8-B43C-4F13-A1F7-75C7E20AEE15}" type="datetimeFigureOut">
              <a:rPr lang="en-US" smtClean="0"/>
              <a:pPr/>
              <a:t>6/23/2021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45333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980728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026448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600" b="1" dirty="0"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0550" y="1026448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018510"/>
            <a:ext cx="533400" cy="236538"/>
          </a:xfrm>
          <a:prstGeom prst="rect">
            <a:avLst/>
          </a:prstGeom>
        </p:spPr>
        <p:txBody>
          <a:bodyPr vert="horz" anchor="ctr" anchorCtr="0">
            <a:noAutofit/>
          </a:bodyPr>
          <a:lstStyle>
            <a:lvl1pPr algn="ctr" eaLnBrk="1" latinLnBrk="0" hangingPunct="1">
              <a:defRPr kumimoji="0" sz="1800" b="1">
                <a:solidFill>
                  <a:srgbClr val="FFFFFF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533400" cy="9807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just" rtl="0" eaLnBrk="1" latinLnBrk="0" hangingPunct="1">
        <a:spcBef>
          <a:spcPts val="300"/>
        </a:spcBef>
        <a:spcAft>
          <a:spcPts val="600"/>
        </a:spcAft>
        <a:buClr>
          <a:schemeClr val="accent2"/>
        </a:buClr>
        <a:buSzPct val="60000"/>
        <a:buFont typeface="Wingdings"/>
        <a:buChar char=""/>
        <a:defRPr kumimoji="0"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just" rtl="0" eaLnBrk="1" latinLnBrk="0" hangingPunct="1">
        <a:spcBef>
          <a:spcPts val="300"/>
        </a:spcBef>
        <a:spcAft>
          <a:spcPts val="600"/>
        </a:spcAft>
        <a:buClr>
          <a:schemeClr val="accent1"/>
        </a:buClr>
        <a:buSzPct val="70000"/>
        <a:buFont typeface="Wingdings 2"/>
        <a:buChar char=""/>
        <a:defRPr kumimoji="0"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2"/>
        </a:buClr>
        <a:buSzPct val="75000"/>
        <a:buFont typeface="Wingdings"/>
        <a:buChar char=""/>
        <a:defRPr kumimoji="0" sz="18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3"/>
        </a:buClr>
        <a:buSzPct val="75000"/>
        <a:buFont typeface="Wingdings"/>
        <a:buChar char=""/>
        <a:defRPr kumimoji="0" sz="16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4"/>
        </a:buClr>
        <a:buSzPct val="65000"/>
        <a:buFont typeface="Wingdings"/>
        <a:buChar char=""/>
        <a:defRPr kumimoji="0"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第</a:t>
            </a:r>
            <a:r>
              <a:rPr lang="en-US" altLang="zh-TW" dirty="0"/>
              <a:t>15</a:t>
            </a:r>
            <a:r>
              <a:rPr lang="zh-TW" altLang="en-US" dirty="0"/>
              <a:t>章　個人資料的保護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8DD7FF67-87EC-9E4C-8B02-EED694C2D560}"/>
              </a:ext>
            </a:extLst>
          </p:cNvPr>
          <p:cNvSpPr/>
          <p:nvPr/>
        </p:nvSpPr>
        <p:spPr>
          <a:xfrm>
            <a:off x="2498272" y="6226628"/>
            <a:ext cx="3600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http://gg.gg/108IT-PlayList-YouTube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4C4ED4B6-3164-DD4B-B880-9E3417D9B3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267944"/>
            <a:ext cx="1510249" cy="15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99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15-1-2</a:t>
            </a:r>
            <a:r>
              <a:rPr lang="zh-TW" altLang="en-US" dirty="0"/>
              <a:t>　個人資料保護法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3578352" cy="4824536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個人資料保護法</a:t>
            </a:r>
            <a:r>
              <a:rPr lang="zh-TW" altLang="en-US" dirty="0"/>
              <a:t>（簡稱個資法）是為了規範大眾對個人資料之搜集、處理及利用，避免個人隱私權受到侵害的法規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29CAABE4-9048-1D49-B167-7B2DEDA41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886" y="1600200"/>
            <a:ext cx="512815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2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避免侵犯他人隱私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2018</a:t>
            </a:r>
            <a:r>
              <a:rPr lang="zh-TW" altLang="en-US" dirty="0"/>
              <a:t>年歐盟發布「</a:t>
            </a:r>
            <a:r>
              <a:rPr lang="zh-TW" altLang="en-US" dirty="0">
                <a:solidFill>
                  <a:srgbClr val="FF0000"/>
                </a:solidFill>
              </a:rPr>
              <a:t>被遺忘權</a:t>
            </a:r>
            <a:r>
              <a:rPr lang="zh-TW" altLang="en-US" dirty="0"/>
              <a:t>」（</a:t>
            </a:r>
            <a:r>
              <a:rPr lang="en" altLang="zh-TW" dirty="0"/>
              <a:t>Right to be forgotten</a:t>
            </a:r>
            <a:r>
              <a:rPr lang="zh-TW" altLang="en" dirty="0"/>
              <a:t>）</a:t>
            </a:r>
            <a:r>
              <a:rPr lang="zh-TW" altLang="en-US" dirty="0"/>
              <a:t>的個人資料保護規範，資料當事人擁有要求資料控制者（如</a:t>
            </a:r>
            <a:r>
              <a:rPr lang="en" altLang="zh-TW" dirty="0"/>
              <a:t>Google</a:t>
            </a:r>
            <a:r>
              <a:rPr lang="zh-TW" altLang="en" dirty="0"/>
              <a:t>、</a:t>
            </a:r>
            <a:r>
              <a:rPr lang="en" altLang="zh-TW" dirty="0"/>
              <a:t>Facebook</a:t>
            </a:r>
            <a:r>
              <a:rPr lang="zh-TW" altLang="en" dirty="0"/>
              <a:t>）</a:t>
            </a:r>
            <a:r>
              <a:rPr lang="zh-TW" altLang="en-US" dirty="0"/>
              <a:t>刪除其個人資料之權利</a:t>
            </a:r>
            <a:endParaRPr lang="en-US" altLang="zh-TW" dirty="0"/>
          </a:p>
          <a:p>
            <a:pPr lvl="1"/>
            <a:r>
              <a:rPr lang="zh-TW" altLang="en-US" dirty="0"/>
              <a:t>例如：我們都擁有要求搜尋引擎刪除與我們相關資料的權利。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0256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避免侵犯他人隱私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" altLang="zh-TW" dirty="0"/>
              <a:t>Google Maps</a:t>
            </a:r>
            <a:r>
              <a:rPr lang="zh-TW" altLang="en-US" dirty="0"/>
              <a:t>的街景服務中，拖曳</a:t>
            </a:r>
            <a:r>
              <a:rPr lang="en" altLang="zh-TW" dirty="0"/>
              <a:t>Google</a:t>
            </a:r>
            <a:r>
              <a:rPr lang="zh-TW" altLang="en-US" dirty="0"/>
              <a:t>地圖上的「小金人」到地圖上的藍色路線，畫面會轉換為街景瀏覽模式。為避免有侵權的疑慮，人臉及車牌號碼均模糊化處理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8CD27C55-A624-CB4E-AB02-55D2D5382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298" y="3422162"/>
            <a:ext cx="5372100" cy="339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63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A5321B7-3183-A94E-AC80-3ADD2FC9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常見的侵犯隱私案例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7EFD42E8-AA1B-0A42-B6CD-9B70418A265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97095" y="1524000"/>
            <a:ext cx="9046905" cy="47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69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15-1-3</a:t>
            </a:r>
            <a:r>
              <a:rPr lang="zh-TW" altLang="en-US" dirty="0"/>
              <a:t>　如何保護個人隱私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減少留下瀏覽痕跡</a:t>
            </a:r>
          </a:p>
          <a:p>
            <a:pPr lvl="1"/>
            <a:r>
              <a:rPr lang="zh-TW" altLang="en-US" dirty="0"/>
              <a:t>使用公用電腦，記得要將自己的檔案以及瀏覽歷史資料清除，例如：網站瀏覽紀錄、</a:t>
            </a:r>
            <a:r>
              <a:rPr lang="en" altLang="zh-TW" dirty="0"/>
              <a:t>Cookie</a:t>
            </a:r>
            <a:r>
              <a:rPr lang="zh-TW" altLang="en-US" dirty="0"/>
              <a:t>等，或使用瀏覽器的私密瀏覽功能。</a:t>
            </a:r>
          </a:p>
          <a:p>
            <a:r>
              <a:rPr lang="zh-TW" altLang="en-US" dirty="0">
                <a:solidFill>
                  <a:srgbClr val="FF0000"/>
                </a:solidFill>
              </a:rPr>
              <a:t>避免提供敏感資料</a:t>
            </a:r>
          </a:p>
          <a:p>
            <a:pPr lvl="1"/>
            <a:r>
              <a:rPr lang="zh-TW" altLang="en-US" dirty="0"/>
              <a:t>網站要你輸入出生年月日、住址、手機號碼等，或者</a:t>
            </a:r>
            <a:r>
              <a:rPr lang="en" altLang="zh-TW" dirty="0"/>
              <a:t>App</a:t>
            </a:r>
            <a:r>
              <a:rPr lang="zh-TW" altLang="en-US" dirty="0"/>
              <a:t>應用程式要求取得你的通訊錄時，都要提高警覺。</a:t>
            </a:r>
          </a:p>
          <a:p>
            <a:endParaRPr kumimoji="1" lang="en-US" altLang="zh-TW" dirty="0"/>
          </a:p>
          <a:p>
            <a:pPr lvl="1"/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82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15-1-3</a:t>
            </a:r>
            <a:r>
              <a:rPr lang="zh-TW" altLang="en-US" dirty="0"/>
              <a:t>　如何保護個人隱私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防範個人資料被竊取</a:t>
            </a:r>
          </a:p>
          <a:p>
            <a:pPr lvl="1"/>
            <a:r>
              <a:rPr lang="zh-TW" altLang="en-US" dirty="0"/>
              <a:t>在公眾場合，電腦離開視線範圍前應先登出。</a:t>
            </a:r>
          </a:p>
          <a:p>
            <a:pPr lvl="1"/>
            <a:r>
              <a:rPr lang="zh-TW" altLang="en-US" dirty="0"/>
              <a:t>防範病毒、惡意程式（如木馬程式）的入侵。</a:t>
            </a:r>
          </a:p>
          <a:p>
            <a:pPr lvl="1"/>
            <a:r>
              <a:rPr lang="zh-TW" altLang="en-US" dirty="0"/>
              <a:t>留意網址是否有誤或是否為釣魚網站，例如： 網址</a:t>
            </a:r>
            <a:r>
              <a:rPr lang="zh-TW" altLang="en-US" dirty="0" smtClean="0"/>
              <a:t>中的 </a:t>
            </a:r>
            <a:r>
              <a:rPr lang="en" altLang="zh-TW" dirty="0" smtClean="0"/>
              <a:t>l </a:t>
            </a:r>
            <a:r>
              <a:rPr lang="zh-TW" altLang="en-US" dirty="0" smtClean="0"/>
              <a:t>與</a:t>
            </a:r>
            <a:r>
              <a:rPr lang="en-US" altLang="zh-TW" dirty="0"/>
              <a:t>1</a:t>
            </a:r>
            <a:r>
              <a:rPr lang="zh-TW" altLang="en-US" dirty="0"/>
              <a:t>、</a:t>
            </a:r>
            <a:r>
              <a:rPr lang="en-US" altLang="zh-TW" b="0" dirty="0"/>
              <a:t>o</a:t>
            </a:r>
            <a:r>
              <a:rPr lang="zh-TW" altLang="en-US" dirty="0"/>
              <a:t>與</a:t>
            </a:r>
            <a:r>
              <a:rPr lang="en-US" altLang="zh-TW" dirty="0" smtClean="0"/>
              <a:t>0</a:t>
            </a:r>
            <a:r>
              <a:rPr lang="zh-TW" altLang="en-US" dirty="0" smtClean="0"/>
              <a:t>等</a:t>
            </a:r>
            <a:r>
              <a:rPr lang="zh-TW" altLang="en-US" dirty="0"/>
              <a:t>易混淆字元</a:t>
            </a:r>
            <a:endParaRPr lang="en-US" altLang="zh-TW" dirty="0"/>
          </a:p>
          <a:p>
            <a:pPr lvl="2" algn="l"/>
            <a:r>
              <a:rPr lang="zh-TW" altLang="en-US" dirty="0"/>
              <a:t>如把</a:t>
            </a:r>
            <a:r>
              <a:rPr lang="en" altLang="zh-TW" dirty="0"/>
              <a:t>http://www.myb00k.com</a:t>
            </a:r>
            <a:br>
              <a:rPr lang="en" altLang="zh-TW" dirty="0"/>
            </a:br>
            <a:r>
              <a:rPr lang="zh-TW" altLang="en-US" dirty="0"/>
              <a:t>當成</a:t>
            </a:r>
            <a:r>
              <a:rPr lang="en" altLang="zh-TW" dirty="0"/>
              <a:t>http://</a:t>
            </a:r>
            <a:r>
              <a:rPr lang="en" altLang="zh-TW" dirty="0" err="1"/>
              <a:t>www.mybook.com</a:t>
            </a:r>
            <a:endParaRPr lang="en" altLang="zh-TW" dirty="0"/>
          </a:p>
          <a:p>
            <a:pPr lvl="1"/>
            <a:r>
              <a:rPr lang="zh-TW" altLang="en-US" dirty="0"/>
              <a:t>注意網頁是否使用具有「加密」功能的「</a:t>
            </a:r>
            <a:r>
              <a:rPr lang="en" altLang="zh-TW" dirty="0"/>
              <a:t>HTTPS</a:t>
            </a:r>
            <a:r>
              <a:rPr lang="zh-TW" altLang="en" dirty="0"/>
              <a:t>」</a:t>
            </a:r>
            <a:r>
              <a:rPr lang="zh-TW" altLang="en-US" dirty="0"/>
              <a:t>協定。</a:t>
            </a:r>
          </a:p>
          <a:p>
            <a:pPr lvl="1"/>
            <a:r>
              <a:rPr lang="zh-TW" altLang="en-US" dirty="0"/>
              <a:t>選用安全的密碼，並定期更換。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1690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4FB4F72E-2AA8-8640-9BF7-F98DE984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15-1-3</a:t>
            </a:r>
            <a:r>
              <a:rPr lang="zh-TW" altLang="en-US" dirty="0"/>
              <a:t>　如何保護個人隱私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DDF82649-A0F3-7F41-907A-EDCE57362125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748223" y="1412875"/>
            <a:ext cx="3882503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28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403E7B2B-0CF7-E044-A136-BEA95C3EA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15-1-3</a:t>
            </a:r>
            <a:r>
              <a:rPr lang="zh-TW" altLang="en-US" dirty="0"/>
              <a:t>　如何保護個人隱私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2AD46A3A-BE87-8349-9BF8-ADDA13AC393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81000" y="1447800"/>
            <a:ext cx="3730752" cy="4824536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慎防社群詐騙</a:t>
            </a:r>
          </a:p>
          <a:p>
            <a:pPr lvl="1"/>
            <a:r>
              <a:rPr lang="zh-TW" altLang="en-US" dirty="0"/>
              <a:t>如果收到來自親友帳號不尋常的請求，例如：要求提供金錢、手機號碼、帳號密碼等敏感資料，或者代收驗證碼，請先找到對方求證，因為該帳號可能已經遭到盜用。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D999A220-8A95-E54C-9AC0-FD55013E8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958" y="1295400"/>
            <a:ext cx="4714042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30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3CB4697-55B4-864B-AD02-44E50BE4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實例演練－清除瀏覽歷史資料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D26B43D9-4D7B-364A-8CB2-61169273C2A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b="0" dirty="0"/>
              <a:t>以</a:t>
            </a:r>
            <a:r>
              <a:rPr lang="en-US" altLang="zh-TW" b="0" dirty="0"/>
              <a:t>Google Chrome</a:t>
            </a:r>
            <a:r>
              <a:rPr lang="zh-TW" altLang="en-US" b="0" dirty="0"/>
              <a:t>瀏覽器為例，說明如何清除瀏覽器的瀏覽歷史資料，例如：網站瀏覽紀錄、</a:t>
            </a:r>
            <a:r>
              <a:rPr lang="en-US" altLang="zh-TW" b="0" dirty="0"/>
              <a:t>Cookie</a:t>
            </a:r>
            <a:r>
              <a:rPr lang="zh-TW" altLang="en-US" b="0" dirty="0"/>
              <a:t>等。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8434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211E4C72-FC7C-D146-923E-631E8189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實例演練－清除瀏覽歷史資料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01 </a:t>
            </a:r>
            <a:r>
              <a:rPr lang="zh-TW" altLang="en-US" sz="2800" b="0" dirty="0"/>
              <a:t>開啟</a:t>
            </a:r>
            <a:r>
              <a:rPr lang="en-US" altLang="zh-TW" sz="2800" b="0" dirty="0"/>
              <a:t>Google Chrome</a:t>
            </a:r>
            <a:r>
              <a:rPr lang="zh-TW" altLang="en-US" sz="2800" b="0" dirty="0"/>
              <a:t>瀏覽器，選取「清除瀏覽資料」</a:t>
            </a:r>
            <a:endParaRPr lang="zh-TW" alt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981200"/>
            <a:ext cx="5724525" cy="4573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2321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15-1 </a:t>
            </a:r>
            <a:r>
              <a:rPr kumimoji="1" lang="zh-TW" altLang="en-US" dirty="0"/>
              <a:t>個人隱私的保護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隱私權</a:t>
            </a:r>
            <a:r>
              <a:rPr lang="zh-TW" altLang="en-US" dirty="0"/>
              <a:t>（</a:t>
            </a:r>
            <a:r>
              <a:rPr lang="en" altLang="zh-TW" dirty="0"/>
              <a:t>Privacy</a:t>
            </a:r>
            <a:r>
              <a:rPr lang="zh-TW" altLang="en" dirty="0"/>
              <a:t>）</a:t>
            </a:r>
            <a:endParaRPr lang="en-US" altLang="zh-TW" dirty="0"/>
          </a:p>
          <a:p>
            <a:pPr lvl="1"/>
            <a:r>
              <a:rPr lang="zh-TW" altLang="en-US" dirty="0"/>
              <a:t>每個人都擁有決定自己的個人資訊是否提供給他人使用的權利</a:t>
            </a:r>
            <a:endParaRPr lang="en-US" altLang="zh-TW" dirty="0"/>
          </a:p>
          <a:p>
            <a:pPr lvl="1"/>
            <a:r>
              <a:rPr lang="zh-TW" altLang="en-US" dirty="0"/>
              <a:t>個人資料包含姓名、出生年月日、身分證號碼、連絡方式（如電話號碼及</a:t>
            </a:r>
            <a:r>
              <a:rPr lang="en" altLang="zh-TW" dirty="0"/>
              <a:t>Email</a:t>
            </a:r>
            <a:r>
              <a:rPr lang="zh-TW" altLang="en-US" dirty="0"/>
              <a:t>位址）等等。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31688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5440F57E-7FC8-4642-A61A-841AC879F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實例演練－清除瀏覽歷史資料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02 </a:t>
            </a:r>
            <a:r>
              <a:rPr lang="zh-TW" altLang="en-US" sz="2800" b="0" dirty="0"/>
              <a:t>清除資料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勾選打算清除的資料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2</a:t>
            </a:r>
            <a:r>
              <a:rPr lang="en-US" altLang="zh-TW" sz="2400" dirty="0"/>
              <a:t> </a:t>
            </a:r>
            <a:r>
              <a:rPr lang="zh-TW" altLang="en-US" sz="2400" b="0" dirty="0"/>
              <a:t>按「清除資料」鈕</a:t>
            </a:r>
            <a:endParaRPr lang="zh-TW" altLang="en-US" sz="2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683" y="2438400"/>
            <a:ext cx="5627971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080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15-2</a:t>
            </a:r>
            <a:r>
              <a:rPr lang="zh-TW" altLang="en-US" dirty="0"/>
              <a:t>　個人資料加密實例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我們平時很容易就可以做到加密的功能</a:t>
            </a:r>
          </a:p>
          <a:p>
            <a:pPr lvl="1"/>
            <a:r>
              <a:rPr lang="zh-TW" altLang="en-US" dirty="0"/>
              <a:t>無線網路加密</a:t>
            </a:r>
            <a:endParaRPr lang="en-US" altLang="zh-TW" dirty="0"/>
          </a:p>
          <a:p>
            <a:pPr lvl="1"/>
            <a:r>
              <a:rPr lang="zh-TW" altLang="en-US" dirty="0"/>
              <a:t>網路交易加密</a:t>
            </a:r>
            <a:endParaRPr lang="en-US" altLang="zh-TW" dirty="0"/>
          </a:p>
          <a:p>
            <a:pPr lvl="1"/>
            <a:r>
              <a:rPr lang="zh-TW" altLang="en-US" dirty="0"/>
              <a:t>文件加密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4164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15-2-1</a:t>
            </a:r>
            <a:r>
              <a:rPr lang="zh-TW" altLang="en-US" dirty="0"/>
              <a:t>　無線網路加密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8302752" cy="4824536"/>
          </a:xfrm>
        </p:spPr>
        <p:txBody>
          <a:bodyPr/>
          <a:lstStyle/>
          <a:p>
            <a:r>
              <a:rPr lang="zh-TW" altLang="en-US" dirty="0"/>
              <a:t>以</a:t>
            </a:r>
            <a:r>
              <a:rPr lang="zh-TW" altLang="en-US" dirty="0" smtClean="0"/>
              <a:t>現實</a:t>
            </a:r>
            <a:r>
              <a:rPr lang="zh-TW" altLang="en-US" dirty="0"/>
              <a:t>生活中常見的熱點為例，公共場所的熱點（</a:t>
            </a:r>
            <a:r>
              <a:rPr lang="en" altLang="zh-TW" dirty="0"/>
              <a:t>Hotspot</a:t>
            </a:r>
            <a:r>
              <a:rPr lang="zh-TW" altLang="en" dirty="0"/>
              <a:t>）</a:t>
            </a:r>
            <a:r>
              <a:rPr lang="zh-TW" altLang="en-US" dirty="0"/>
              <a:t>是指在公共場所（圖書館、學校、車站等）提供無線上網的</a:t>
            </a:r>
            <a:r>
              <a:rPr lang="en" altLang="zh-TW" dirty="0"/>
              <a:t>Wi-Fi AP</a:t>
            </a:r>
            <a:endParaRPr lang="en-US" altLang="zh-TW" dirty="0"/>
          </a:p>
          <a:p>
            <a:pPr lvl="1"/>
            <a:r>
              <a:rPr lang="zh-TW" altLang="en-US" dirty="0"/>
              <a:t>校園內的</a:t>
            </a:r>
            <a:r>
              <a:rPr lang="en" altLang="zh-TW" dirty="0" err="1"/>
              <a:t>TANetRoaming</a:t>
            </a:r>
            <a:endParaRPr lang="en" altLang="zh-TW" dirty="0"/>
          </a:p>
          <a:p>
            <a:pPr lvl="1"/>
            <a:r>
              <a:rPr lang="zh-TW" altLang="en-US" dirty="0"/>
              <a:t>公家機構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52A88111-BD37-314F-AE58-6CFA0FBF2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144834"/>
            <a:ext cx="7080504" cy="252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開啟模擬</a:t>
            </a:r>
            <a:r>
              <a:rPr lang="en" altLang="zh-TW" sz="3600" dirty="0"/>
              <a:t>AP</a:t>
            </a:r>
            <a:r>
              <a:rPr lang="zh-TW" altLang="en-US" sz="3600" dirty="0"/>
              <a:t>的功能，分享</a:t>
            </a:r>
            <a:r>
              <a:rPr lang="en" altLang="zh-TW" sz="3600" dirty="0"/>
              <a:t>Wi-Fi</a:t>
            </a:r>
            <a:r>
              <a:rPr lang="zh-TW" altLang="en-US" sz="3600" dirty="0"/>
              <a:t>連線功能</a:t>
            </a:r>
            <a:endParaRPr kumimoji="1" lang="zh-TW" altLang="en-US" sz="3600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56430D6D-38FB-1B49-9DA2-6781B08820F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1986349"/>
            <a:ext cx="8153400" cy="367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33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0F43CBA-A0BC-C64B-A53E-8F6E7EB3D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實例演練－分享</a:t>
            </a:r>
            <a:r>
              <a:rPr kumimoji="1" lang="en-US" altLang="zh-TW" dirty="0"/>
              <a:t>Wi-Fi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BD1AAE8-BFFC-D547-95B9-F84ACF419C0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0" dirty="0"/>
              <a:t>如何分享</a:t>
            </a:r>
            <a:r>
              <a:rPr lang="en-US" altLang="zh-TW" b="0" dirty="0"/>
              <a:t>Wi-Fi</a:t>
            </a:r>
            <a:r>
              <a:rPr lang="zh-TW" altLang="en-US" b="0" dirty="0"/>
              <a:t>呢？</a:t>
            </a:r>
          </a:p>
          <a:p>
            <a:pPr marL="0" indent="0">
              <a:buNone/>
            </a:pPr>
            <a:r>
              <a:rPr lang="zh-TW" altLang="en-US" b="0" dirty="0"/>
              <a:t>以下以手機為例，練習如何把手機設定為</a:t>
            </a:r>
            <a:r>
              <a:rPr lang="en-US" altLang="zh-TW" b="0" dirty="0"/>
              <a:t>Wi-Fi</a:t>
            </a:r>
            <a:r>
              <a:rPr lang="zh-TW" altLang="en-US" b="0" dirty="0"/>
              <a:t>熱點，分享上網功能。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5118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D64A0DA-546A-8140-9B03-25D3F469C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實例演練－分享</a:t>
            </a:r>
            <a:r>
              <a:rPr kumimoji="1" lang="en-US" altLang="zh-TW" dirty="0"/>
              <a:t>Wi-Fi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2587752" cy="4824536"/>
          </a:xfrm>
        </p:spPr>
        <p:txBody>
          <a:bodyPr>
            <a:normAutofit/>
          </a:bodyPr>
          <a:lstStyle/>
          <a:p>
            <a:pPr marL="538163" indent="-538163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01 </a:t>
            </a:r>
            <a:r>
              <a:rPr lang="zh-TW" altLang="en-US" sz="2800" b="0" dirty="0"/>
              <a:t>開啟模擬</a:t>
            </a:r>
            <a:r>
              <a:rPr lang="en-US" altLang="zh-TW" sz="2800" b="0" dirty="0"/>
              <a:t>AP</a:t>
            </a:r>
            <a:r>
              <a:rPr lang="zh-TW" altLang="en-US" sz="2800" b="0" dirty="0"/>
              <a:t>的功能</a:t>
            </a:r>
          </a:p>
          <a:p>
            <a:pPr marL="627063" lvl="1" indent="-307975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打開手機，選取「設定</a:t>
            </a:r>
            <a:r>
              <a:rPr lang="zh-TW" altLang="en-US" sz="2400" b="0" dirty="0" smtClean="0"/>
              <a:t>」</a:t>
            </a:r>
            <a:endParaRPr lang="en-US" altLang="zh-TW" sz="2400" b="0" dirty="0" smtClean="0"/>
          </a:p>
          <a:p>
            <a:pPr marL="627063" lvl="1" indent="-307975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2</a:t>
            </a:r>
            <a:r>
              <a:rPr lang="en-US" altLang="zh-TW" sz="2400" dirty="0" smtClean="0"/>
              <a:t> </a:t>
            </a:r>
            <a:r>
              <a:rPr lang="zh-TW" altLang="en-US" sz="2400" b="0" dirty="0"/>
              <a:t>選「網路共用與可攜式熱點</a:t>
            </a:r>
            <a:r>
              <a:rPr lang="zh-TW" altLang="en-US" sz="2400" b="0" dirty="0" smtClean="0"/>
              <a:t>」</a:t>
            </a:r>
            <a:endParaRPr lang="en-US" altLang="zh-TW" sz="2400" b="0" dirty="0" smtClean="0"/>
          </a:p>
          <a:p>
            <a:pPr marL="627063" lvl="1" indent="-307975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3</a:t>
            </a:r>
            <a:r>
              <a:rPr lang="en-US" altLang="zh-TW" sz="2400" dirty="0" smtClean="0"/>
              <a:t> </a:t>
            </a:r>
            <a:r>
              <a:rPr lang="zh-TW" altLang="en-US" sz="2400" b="0" dirty="0"/>
              <a:t>選「可攜式</a:t>
            </a:r>
            <a:r>
              <a:rPr lang="en-US" altLang="zh-TW" sz="2400" b="0" dirty="0"/>
              <a:t>Wi-Fi</a:t>
            </a:r>
            <a:r>
              <a:rPr lang="zh-TW" altLang="en-US" sz="2400" b="0" dirty="0"/>
              <a:t>無線基地台」</a:t>
            </a:r>
            <a:endParaRPr lang="zh-TW" altLang="en-US" sz="2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371600"/>
            <a:ext cx="5640084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1580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18BDBFE-6424-DE41-94AB-2B451673F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實例演練－分享</a:t>
            </a:r>
            <a:r>
              <a:rPr kumimoji="1" lang="en-US" altLang="zh-TW" dirty="0"/>
              <a:t>Wi-Fi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2511552" cy="4824536"/>
          </a:xfrm>
        </p:spPr>
        <p:txBody>
          <a:bodyPr>
            <a:normAutofit/>
          </a:bodyPr>
          <a:lstStyle/>
          <a:p>
            <a:pPr marL="1255713" indent="-1255713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02 </a:t>
            </a:r>
            <a:r>
              <a:rPr lang="zh-TW" altLang="en-US" sz="2800" b="0" dirty="0"/>
              <a:t>設定安全性</a:t>
            </a:r>
          </a:p>
          <a:p>
            <a:pPr marL="717550" lvl="1" indent="-398463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輸入無線網路</a:t>
            </a:r>
            <a:r>
              <a:rPr lang="zh-TW" altLang="en-US" sz="2400" b="0" dirty="0" smtClean="0"/>
              <a:t>名稱</a:t>
            </a:r>
            <a:endParaRPr lang="en-US" altLang="zh-TW" sz="2400" b="0" dirty="0" smtClean="0"/>
          </a:p>
          <a:p>
            <a:pPr marL="717550" lvl="1" indent="-398463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2</a:t>
            </a:r>
            <a:r>
              <a:rPr lang="en-US" altLang="zh-TW" sz="2400" dirty="0" smtClean="0"/>
              <a:t> </a:t>
            </a:r>
            <a:r>
              <a:rPr lang="zh-TW" altLang="en-US" sz="2400" b="0" dirty="0"/>
              <a:t>選擇安全</a:t>
            </a:r>
            <a:r>
              <a:rPr lang="zh-TW" altLang="en-US" sz="2400" b="0" dirty="0" smtClean="0"/>
              <a:t>性</a:t>
            </a:r>
            <a:endParaRPr lang="en-US" altLang="zh-TW" sz="2400" b="0" dirty="0" smtClean="0"/>
          </a:p>
          <a:p>
            <a:pPr marL="717550" lvl="1" indent="-398463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3 </a:t>
            </a:r>
            <a:r>
              <a:rPr lang="zh-TW" altLang="en-US" sz="2400" b="0" dirty="0"/>
              <a:t>指定</a:t>
            </a:r>
            <a:r>
              <a:rPr lang="zh-TW" altLang="en-US" sz="2400" b="0" dirty="0" smtClean="0"/>
              <a:t>密碼</a:t>
            </a:r>
            <a:endParaRPr lang="en-US" altLang="zh-TW" sz="2400" b="0" dirty="0" smtClean="0"/>
          </a:p>
          <a:p>
            <a:pPr marL="717550" lvl="1" indent="-398463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4 </a:t>
            </a:r>
            <a:r>
              <a:rPr lang="zh-TW" altLang="en-US" sz="2400" b="0" dirty="0"/>
              <a:t>顯示為啟用狀態</a:t>
            </a:r>
            <a:endParaRPr lang="zh-TW" alt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447800"/>
            <a:ext cx="5791200" cy="492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97825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7574124-CAF6-3A4C-AB41-ADF062B4F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實例演練－分享</a:t>
            </a:r>
            <a:r>
              <a:rPr kumimoji="1" lang="en-US" altLang="zh-TW" dirty="0"/>
              <a:t>Wi-Fi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2816352" cy="4824536"/>
          </a:xfrm>
        </p:spPr>
        <p:txBody>
          <a:bodyPr>
            <a:normAutofit/>
          </a:bodyPr>
          <a:lstStyle/>
          <a:p>
            <a:pPr marL="627063" indent="-627063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03 </a:t>
            </a:r>
            <a:r>
              <a:rPr lang="en-US" altLang="zh-TW" sz="2800" b="0" dirty="0"/>
              <a:t>Wi-Fi</a:t>
            </a:r>
            <a:r>
              <a:rPr lang="zh-TW" altLang="en-US" sz="2800" b="0" dirty="0"/>
              <a:t>分享在另一部手機或電腦上，可以看到分享出來的</a:t>
            </a:r>
            <a:r>
              <a:rPr lang="en-US" altLang="zh-TW" sz="2800" b="0" dirty="0"/>
              <a:t>Wi-Fi</a:t>
            </a:r>
            <a:r>
              <a:rPr lang="zh-TW" altLang="en-US" sz="2800" b="0" dirty="0"/>
              <a:t>服務。</a:t>
            </a:r>
          </a:p>
          <a:p>
            <a:pPr marL="538163" lvl="1" indent="-219075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000" dirty="0"/>
              <a:t> </a:t>
            </a:r>
            <a:r>
              <a:rPr lang="zh-TW" altLang="en-US" sz="2400" b="0" dirty="0"/>
              <a:t>無線網路名稱， 「上鎖」代表需要密碼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2</a:t>
            </a:r>
            <a:r>
              <a:rPr lang="en-US" altLang="zh-TW" sz="2400" dirty="0"/>
              <a:t> </a:t>
            </a:r>
            <a:r>
              <a:rPr lang="zh-TW" altLang="en-US" sz="2400" b="0" dirty="0"/>
              <a:t>輸入密碼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3</a:t>
            </a:r>
            <a:r>
              <a:rPr lang="en-US" altLang="zh-TW" sz="2400" dirty="0"/>
              <a:t> </a:t>
            </a:r>
            <a:r>
              <a:rPr lang="zh-TW" altLang="en-US" sz="2400" b="0" dirty="0"/>
              <a:t>按「加入」</a:t>
            </a:r>
            <a:endParaRPr lang="zh-TW" altLang="en-US" sz="2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371600"/>
            <a:ext cx="5442379" cy="462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0784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15-2-2</a:t>
            </a:r>
            <a:r>
              <a:rPr lang="zh-TW" altLang="en-US" dirty="0"/>
              <a:t>　網路交易加密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進行網路交易時，常需要傳輸個人機密的資料，如果不加以保護，會導致機密資料外洩。</a:t>
            </a:r>
            <a:endParaRPr lang="en-US" altLang="zh-TW" dirty="0"/>
          </a:p>
          <a:p>
            <a:r>
              <a:rPr lang="zh-TW" altLang="en-US" dirty="0"/>
              <a:t>當我們進到一個安全的網站（網址以</a:t>
            </a:r>
            <a:r>
              <a:rPr lang="en" altLang="zh-TW" dirty="0">
                <a:solidFill>
                  <a:srgbClr val="FF0000"/>
                </a:solidFill>
              </a:rPr>
              <a:t>https</a:t>
            </a:r>
            <a:r>
              <a:rPr lang="zh-TW" altLang="en-US" dirty="0"/>
              <a:t>開頭，而不是</a:t>
            </a:r>
            <a:r>
              <a:rPr lang="en" altLang="zh-TW" dirty="0"/>
              <a:t>http</a:t>
            </a:r>
            <a:r>
              <a:rPr lang="zh-TW" altLang="en" dirty="0"/>
              <a:t>），</a:t>
            </a:r>
            <a:r>
              <a:rPr lang="zh-TW" altLang="en-US" dirty="0"/>
              <a:t>它就是使用加密功能來保護在網路上傳輸的資料。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9415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4966BEB-0AF4-6E45-939F-1DFC811A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18D0A2D7-6F11-934B-946D-284AF8623DD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198640" y="1412875"/>
            <a:ext cx="6981670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252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15-1-1</a:t>
            </a:r>
            <a:r>
              <a:rPr lang="zh-TW" altLang="en-US" dirty="0"/>
              <a:t>　資訊隱私權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例如：申請手機門號、電子郵件帳號、網路銀行帳號等等，要求我們在取得服務前，必須接受其「服務條款」及「隱私政策」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08F756B7-90F1-5949-9F1E-1895C5491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112162"/>
            <a:ext cx="5099050" cy="374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648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15-2-3</a:t>
            </a:r>
            <a:r>
              <a:rPr lang="zh-TW" altLang="en-US" dirty="0"/>
              <a:t>　文件加密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不論個人還是企業，為了防止文件、資料夾和隨身碟（硬碟也是）的機密外洩，加密是必要的。</a:t>
            </a:r>
            <a:endParaRPr lang="en-US" altLang="zh-TW" dirty="0"/>
          </a:p>
          <a:p>
            <a:r>
              <a:rPr lang="en" altLang="zh-TW" dirty="0"/>
              <a:t>Microsoft Word</a:t>
            </a:r>
            <a:r>
              <a:rPr lang="zh-TW" altLang="en" dirty="0"/>
              <a:t>、</a:t>
            </a:r>
            <a:r>
              <a:rPr lang="en" altLang="zh-TW" dirty="0"/>
              <a:t>Excel</a:t>
            </a:r>
            <a:r>
              <a:rPr lang="zh-TW" altLang="en-US" dirty="0"/>
              <a:t>及</a:t>
            </a:r>
            <a:r>
              <a:rPr lang="en" altLang="zh-TW" dirty="0"/>
              <a:t>PowerPoint</a:t>
            </a:r>
            <a:r>
              <a:rPr lang="zh-CN" altLang="en-US" dirty="0"/>
              <a:t>提供加密功能</a:t>
            </a:r>
            <a:endParaRPr lang="en-US" altLang="zh-CN" dirty="0"/>
          </a:p>
          <a:p>
            <a:pPr lvl="1"/>
            <a:r>
              <a:rPr lang="zh-TW" altLang="en-US" dirty="0"/>
              <a:t>檔案的加密方式都一樣</a:t>
            </a:r>
          </a:p>
          <a:p>
            <a:pPr lvl="1"/>
            <a:endParaRPr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90287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</a:t>
            </a:r>
            <a:r>
              <a:rPr kumimoji="1" lang="en-US" altLang="zh-TW" dirty="0"/>
              <a:t>Word</a:t>
            </a:r>
            <a:r>
              <a:rPr kumimoji="1" lang="zh-TW" altLang="en-US" dirty="0"/>
              <a:t>文件加密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b="0" dirty="0"/>
              <a:t>使用</a:t>
            </a:r>
            <a:r>
              <a:rPr lang="en-US" altLang="zh-TW" b="0" dirty="0"/>
              <a:t>Microsoft Word</a:t>
            </a:r>
            <a:r>
              <a:rPr lang="zh-TW" altLang="en-US" b="0" dirty="0"/>
              <a:t>對</a:t>
            </a:r>
            <a:r>
              <a:rPr lang="en-US" altLang="zh-TW" b="0" dirty="0"/>
              <a:t>Word</a:t>
            </a:r>
            <a:r>
              <a:rPr lang="zh-TW" altLang="en-US" b="0" dirty="0"/>
              <a:t>文件進行加密後，擁有「通關密語」者才能打開這個檔案。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25110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</a:t>
            </a:r>
            <a:r>
              <a:rPr kumimoji="1" lang="en-US" altLang="zh-TW" dirty="0"/>
              <a:t>Word</a:t>
            </a:r>
            <a:r>
              <a:rPr kumimoji="1" lang="zh-TW" altLang="en-US" dirty="0"/>
              <a:t>文件加密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01 </a:t>
            </a:r>
            <a:r>
              <a:rPr lang="zh-TW" altLang="en-US" sz="2800" b="0" dirty="0"/>
              <a:t>首先，打開想要進行加密的</a:t>
            </a:r>
            <a:r>
              <a:rPr lang="en-US" altLang="zh-TW" sz="2800" b="0" dirty="0"/>
              <a:t>Word</a:t>
            </a:r>
            <a:r>
              <a:rPr lang="zh-TW" altLang="en-US" sz="2800" b="0" dirty="0"/>
              <a:t>文件</a:t>
            </a:r>
          </a:p>
          <a:p>
            <a:pPr marL="0" indent="0">
              <a:buNone/>
            </a:pPr>
            <a:r>
              <a:rPr lang="zh-TW" altLang="en-US" sz="2400" b="0" dirty="0"/>
              <a:t>點選「檔案」功能表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選擇「資訊」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2</a:t>
            </a:r>
            <a:r>
              <a:rPr lang="en-US" altLang="zh-TW" sz="2400" dirty="0"/>
              <a:t> </a:t>
            </a:r>
            <a:r>
              <a:rPr lang="zh-TW" altLang="en-US" sz="2400" b="0" dirty="0"/>
              <a:t>點選「保護文件」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3</a:t>
            </a:r>
            <a:r>
              <a:rPr lang="en-US" altLang="zh-TW" sz="2400" dirty="0"/>
              <a:t> </a:t>
            </a:r>
            <a:r>
              <a:rPr lang="zh-TW" altLang="en-US" sz="2400" b="0" dirty="0"/>
              <a:t>選擇「以密碼加密」</a:t>
            </a:r>
            <a:endParaRPr lang="zh-TW" altLang="en-US" sz="24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113" y="2057400"/>
            <a:ext cx="5413035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48478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</a:t>
            </a:r>
            <a:r>
              <a:rPr kumimoji="1" lang="en-US" altLang="zh-TW" dirty="0"/>
              <a:t>Word</a:t>
            </a:r>
            <a:r>
              <a:rPr kumimoji="1" lang="zh-TW" altLang="en-US" dirty="0"/>
              <a:t>文件加密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02 </a:t>
            </a:r>
            <a:r>
              <a:rPr lang="zh-TW" altLang="en-US" sz="2800" b="0" dirty="0"/>
              <a:t>輸入密碼，以加密檔案</a:t>
            </a:r>
          </a:p>
          <a:p>
            <a:pPr marL="320040" lvl="1" indent="0">
              <a:buNone/>
            </a:pPr>
            <a:r>
              <a:rPr lang="zh-TW" altLang="en-US" sz="2400" b="0" dirty="0"/>
              <a:t>輸入密碼（重新輸入一次）</a:t>
            </a:r>
            <a:endParaRPr lang="zh-TW" altLang="en-US" sz="24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850" y="2514600"/>
            <a:ext cx="3924300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177438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</a:t>
            </a:r>
            <a:r>
              <a:rPr kumimoji="1" lang="en-US" altLang="zh-TW" dirty="0"/>
              <a:t>Word</a:t>
            </a:r>
            <a:r>
              <a:rPr kumimoji="1" lang="zh-TW" altLang="en-US" dirty="0"/>
              <a:t>文件加密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b="0" dirty="0"/>
              <a:t>「保護文件」出現黃色的底色就代表加密完成</a:t>
            </a:r>
            <a:endParaRPr lang="zh-TW" altLang="en-US" sz="28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05000"/>
            <a:ext cx="6143625" cy="4729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76650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</a:t>
            </a:r>
            <a:r>
              <a:rPr kumimoji="1" lang="en-US" altLang="zh-TW" dirty="0"/>
              <a:t>Word</a:t>
            </a:r>
            <a:r>
              <a:rPr kumimoji="1" lang="zh-TW" altLang="en-US" dirty="0"/>
              <a:t>文件加密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03 </a:t>
            </a:r>
            <a:r>
              <a:rPr lang="zh-TW" altLang="en-US" sz="2800" b="0" dirty="0"/>
              <a:t>存檔並關閉檔案後，再重新打開密文檔案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詢問密碼</a:t>
            </a:r>
          </a:p>
          <a:p>
            <a:pPr marL="320040" lvl="1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2</a:t>
            </a:r>
            <a:r>
              <a:rPr lang="en-US" altLang="zh-TW" sz="2400" dirty="0"/>
              <a:t> </a:t>
            </a:r>
            <a:r>
              <a:rPr lang="zh-TW" altLang="en-US" sz="2400" b="0" dirty="0"/>
              <a:t>輸入正確密碼後，才能打開檔案</a:t>
            </a:r>
            <a:endParaRPr lang="zh-TW" altLang="en-US" sz="240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13" y="2819400"/>
            <a:ext cx="635317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992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8895B89D-5617-B444-9BA1-269CEC09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實力挑戰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CED6E786-6849-D043-AEDA-C636A02B067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241063" y="1412875"/>
            <a:ext cx="4896824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787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30CEA5A-EC15-BC4F-A6D5-2C9378536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實力挑戰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27F36F17-C512-7146-BAE4-EE63363E8FF5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209548" y="1828800"/>
            <a:ext cx="69596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5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瀏覽器的</a:t>
            </a:r>
            <a:r>
              <a:rPr lang="en" altLang="zh-TW" dirty="0"/>
              <a:t>Cookie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" altLang="zh-TW" dirty="0">
                <a:solidFill>
                  <a:srgbClr val="FF0000"/>
                </a:solidFill>
              </a:rPr>
              <a:t>Cookie</a:t>
            </a:r>
            <a:r>
              <a:rPr lang="zh-TW" altLang="en-US" dirty="0"/>
              <a:t>是指網站伺服器為了辨別使用者身分，會將瀏覽記錄，包含使用者名稱、曾經輸入的資料、點選的廣告等私人資訊，儲存在用戶端電腦上的小型文字檔案。</a:t>
            </a:r>
            <a:endParaRPr lang="en-US" altLang="zh-TW" dirty="0"/>
          </a:p>
          <a:p>
            <a:pPr lvl="1"/>
            <a:r>
              <a:rPr lang="zh-TW" altLang="en-US" dirty="0"/>
              <a:t>最常見的應用是使用者登錄網站時，有時會自動出現登入的帳號及密碼</a:t>
            </a:r>
            <a:r>
              <a:rPr lang="zh-TW" altLang="en" dirty="0"/>
              <a:t>，</a:t>
            </a:r>
            <a:r>
              <a:rPr lang="zh-TW" altLang="en-US" dirty="0"/>
              <a:t>這是因為</a:t>
            </a:r>
            <a:r>
              <a:rPr lang="en" altLang="zh-TW" dirty="0"/>
              <a:t>Cookie</a:t>
            </a:r>
            <a:r>
              <a:rPr lang="zh-TW" altLang="en-US" dirty="0"/>
              <a:t>記錄了帳號及密碼。</a:t>
            </a:r>
            <a:endParaRPr lang="en-US" altLang="zh-TW" dirty="0"/>
          </a:p>
          <a:p>
            <a:pPr lvl="1"/>
            <a:r>
              <a:rPr lang="zh-TW" altLang="en-US" dirty="0"/>
              <a:t>另一個應用是打廣告：當使用者再次造訪同一個網站時，網站伺服器就可以直接讀取</a:t>
            </a:r>
            <a:r>
              <a:rPr lang="en" altLang="zh-TW" dirty="0"/>
              <a:t>Cookie</a:t>
            </a:r>
            <a:r>
              <a:rPr lang="zh-TW" altLang="en-US" dirty="0"/>
              <a:t>中的資訊，看是否要跳出廣告，或者跳出哪一則廣告。</a:t>
            </a:r>
          </a:p>
          <a:p>
            <a:endParaRPr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63279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846CE2B-FD23-BC45-95FB-A14EBDD6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TW" dirty="0"/>
              <a:t>Cookie</a:t>
            </a:r>
            <a:r>
              <a:rPr lang="zh-TW" altLang="en-US" dirty="0"/>
              <a:t>的</a:t>
            </a:r>
            <a:r>
              <a:rPr lang="zh-CN" altLang="en-US" dirty="0"/>
              <a:t>運作</a:t>
            </a:r>
            <a:r>
              <a:rPr lang="zh-TW" altLang="en-US" dirty="0"/>
              <a:t>原理（</a:t>
            </a:r>
            <a:r>
              <a:rPr lang="en-US" altLang="zh-TW" dirty="0"/>
              <a:t>1/2)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C07591E6-D926-A841-BB3B-6C7B18BDF7D3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741693" y="1412875"/>
            <a:ext cx="7895563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631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F9D85D0-97F0-CA4A-AD22-3DCDDDF72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Cookie</a:t>
            </a:r>
            <a:r>
              <a:rPr lang="zh-TW" altLang="en-US" dirty="0"/>
              <a:t>的</a:t>
            </a:r>
            <a:r>
              <a:rPr lang="zh-CN" altLang="en-US" dirty="0"/>
              <a:t>運作</a:t>
            </a:r>
            <a:r>
              <a:rPr lang="zh-TW" altLang="en-US" dirty="0"/>
              <a:t>原理（</a:t>
            </a:r>
            <a:r>
              <a:rPr lang="en-US" altLang="zh-TW" dirty="0"/>
              <a:t>2/2)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EE4FF13D-EC71-AF4B-B33E-EDB760981663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782817" y="1412875"/>
            <a:ext cx="7813316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2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09D2BF2-594E-684E-85A7-7EAC4D7D5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實例演練－查看</a:t>
            </a:r>
            <a:r>
              <a:rPr kumimoji="1" lang="en-US" altLang="zh-TW" dirty="0"/>
              <a:t>Cookie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8DE01155-C6E2-2B48-BAC0-9E1DBD52523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b="0" dirty="0"/>
              <a:t>為了實際了解</a:t>
            </a:r>
            <a:r>
              <a:rPr lang="en-US" altLang="zh-TW" b="0" dirty="0"/>
              <a:t>Cookie</a:t>
            </a:r>
            <a:r>
              <a:rPr lang="zh-TW" altLang="en-US" b="0" dirty="0"/>
              <a:t>，我們以</a:t>
            </a:r>
            <a:r>
              <a:rPr lang="en-US" altLang="zh-TW" b="0" dirty="0"/>
              <a:t>Google Chrome</a:t>
            </a:r>
            <a:r>
              <a:rPr lang="zh-TW" altLang="en-US" b="0" dirty="0"/>
              <a:t>瀏覽器為例，查看</a:t>
            </a:r>
            <a:r>
              <a:rPr lang="en-US" altLang="zh-TW" b="0" dirty="0"/>
              <a:t>Gmail</a:t>
            </a:r>
            <a:r>
              <a:rPr lang="zh-TW" altLang="en-US" b="0" dirty="0"/>
              <a:t>網站在我們瀏覽器上所記錄的</a:t>
            </a:r>
            <a:r>
              <a:rPr lang="en-US" altLang="zh-TW" b="0" dirty="0"/>
              <a:t>Cookie</a:t>
            </a:r>
            <a:r>
              <a:rPr lang="zh-TW" altLang="en-US" b="0" dirty="0"/>
              <a:t>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30438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68C7159-086C-8544-9492-40A424F79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實例演練－查看</a:t>
            </a:r>
            <a:r>
              <a:rPr kumimoji="1" lang="en-US" altLang="zh-TW" dirty="0"/>
              <a:t>Cookie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8531352" cy="48245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Step 01 </a:t>
            </a:r>
            <a:r>
              <a:rPr lang="zh-TW" altLang="en-US" sz="2800" b="0" dirty="0"/>
              <a:t>首先，開啟瀏覽器，連線到自己的</a:t>
            </a:r>
            <a:r>
              <a:rPr lang="en-US" altLang="zh-TW" sz="2800" b="0" dirty="0"/>
              <a:t>Gmail</a:t>
            </a:r>
            <a:r>
              <a:rPr lang="zh-TW" altLang="en-US" sz="2800" b="0" dirty="0"/>
              <a:t>網站</a:t>
            </a:r>
          </a:p>
          <a:p>
            <a:pPr marL="0" indent="0">
              <a:buNone/>
            </a:pPr>
            <a:r>
              <a:rPr lang="en-US" altLang="zh-TW" sz="2800" dirty="0">
                <a:solidFill>
                  <a:srgbClr val="00B0F0"/>
                </a:solidFill>
              </a:rPr>
              <a:t>1</a:t>
            </a:r>
            <a:r>
              <a:rPr lang="en-US" altLang="zh-TW" sz="2800" dirty="0"/>
              <a:t> </a:t>
            </a:r>
            <a:r>
              <a:rPr lang="zh-TW" altLang="en-US" sz="2400" b="0" dirty="0"/>
              <a:t>點選網址列前方的「查看網站資訊」圖示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2</a:t>
            </a:r>
            <a:r>
              <a:rPr lang="en-US" altLang="zh-TW" sz="2400" dirty="0"/>
              <a:t> </a:t>
            </a:r>
            <a:r>
              <a:rPr lang="zh-TW" altLang="en-US" sz="2400" b="0" dirty="0"/>
              <a:t>目前使用的</a:t>
            </a:r>
            <a:r>
              <a:rPr lang="en-US" altLang="zh-TW" sz="2400" b="0" dirty="0"/>
              <a:t>Cookie</a:t>
            </a:r>
            <a:r>
              <a:rPr lang="zh-TW" altLang="en-US" sz="2400" b="0" dirty="0"/>
              <a:t>數量，點選「目前使用的</a:t>
            </a:r>
            <a:r>
              <a:rPr lang="en-US" altLang="zh-TW" sz="2400" b="0" dirty="0"/>
              <a:t>Cookie</a:t>
            </a:r>
            <a:r>
              <a:rPr lang="zh-TW" altLang="en-US" sz="2400" b="0" dirty="0"/>
              <a:t>」</a:t>
            </a:r>
            <a:endParaRPr lang="zh-TW" alt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959714"/>
            <a:ext cx="6353175" cy="3622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0137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39EC438-7C7A-DA41-89E2-A6482363F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實例演練－查看</a:t>
            </a:r>
            <a:r>
              <a:rPr kumimoji="1" lang="en-US" altLang="zh-TW" dirty="0"/>
              <a:t>Cookie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4035552" cy="48245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dirty="0">
                <a:solidFill>
                  <a:srgbClr val="F62222"/>
                </a:solidFill>
              </a:rPr>
              <a:t>Step 02 </a:t>
            </a:r>
            <a:r>
              <a:rPr lang="zh-TW" altLang="en-US" sz="2800" b="0" dirty="0"/>
              <a:t>觀察</a:t>
            </a:r>
            <a:r>
              <a:rPr lang="en-US" altLang="zh-TW" sz="2800" b="0" dirty="0"/>
              <a:t>Cookie</a:t>
            </a:r>
            <a:r>
              <a:rPr lang="zh-TW" altLang="en-US" sz="2800" b="0" dirty="0"/>
              <a:t>所記錄的內容</a:t>
            </a:r>
          </a:p>
          <a:p>
            <a:pPr marL="358775" indent="-358775"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</a:t>
            </a:r>
            <a:r>
              <a:rPr lang="en-US" altLang="zh-TW" sz="2400" dirty="0"/>
              <a:t> </a:t>
            </a:r>
            <a:r>
              <a:rPr lang="zh-TW" altLang="en-US" sz="2400" b="0" dirty="0"/>
              <a:t>在「允許」的頁籤中，就會看到目前所儲存的</a:t>
            </a:r>
            <a:r>
              <a:rPr lang="en-US" altLang="zh-TW" sz="2400" b="0" dirty="0"/>
              <a:t>Cookie</a:t>
            </a:r>
            <a:r>
              <a:rPr lang="zh-TW" altLang="en-US" sz="2400" b="0" dirty="0"/>
              <a:t>有哪</a:t>
            </a:r>
            <a:r>
              <a:rPr lang="zh-TW" altLang="en-US" sz="2400" b="0" dirty="0" smtClean="0"/>
              <a:t>些</a:t>
            </a:r>
            <a:endParaRPr lang="en-US" altLang="zh-TW" sz="2400" b="0" dirty="0" smtClean="0"/>
          </a:p>
          <a:p>
            <a:pPr marL="358775" indent="-358775"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2</a:t>
            </a:r>
            <a:r>
              <a:rPr lang="en-US" altLang="zh-TW" sz="2400" dirty="0" smtClean="0"/>
              <a:t> </a:t>
            </a:r>
            <a:r>
              <a:rPr lang="zh-TW" altLang="en-US" sz="2400" b="0" dirty="0"/>
              <a:t>點選展開後，就可觀察或移除</a:t>
            </a:r>
            <a:endParaRPr lang="zh-TW" alt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371600"/>
            <a:ext cx="3829050" cy="505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0913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04E78Sample">
  <a:themeElements>
    <a:clrScheme name="模組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中庸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04E78Sample</Template>
  <TotalTime>13070</TotalTime>
  <Words>1240</Words>
  <Application>Microsoft Office PowerPoint</Application>
  <PresentationFormat>如螢幕大小 (4:3)</PresentationFormat>
  <Paragraphs>113</Paragraphs>
  <Slides>37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38" baseType="lpstr">
      <vt:lpstr>04E78Sample</vt:lpstr>
      <vt:lpstr>第15章　個人資料的保護</vt:lpstr>
      <vt:lpstr>15-1 個人隱私的保護</vt:lpstr>
      <vt:lpstr>15-1-1　資訊隱私權</vt:lpstr>
      <vt:lpstr>瀏覽器的Cookie</vt:lpstr>
      <vt:lpstr>Cookie的運作原理（1/2)</vt:lpstr>
      <vt:lpstr>Cookie的運作原理（2/2)</vt:lpstr>
      <vt:lpstr>實例演練－查看Cookie</vt:lpstr>
      <vt:lpstr>實例演練－查看Cookie</vt:lpstr>
      <vt:lpstr>實例演練－查看Cookie</vt:lpstr>
      <vt:lpstr>15-1-2　個人資料保護法</vt:lpstr>
      <vt:lpstr>避免侵犯他人隱私</vt:lpstr>
      <vt:lpstr>避免侵犯他人隱私</vt:lpstr>
      <vt:lpstr>常見的侵犯隱私案例</vt:lpstr>
      <vt:lpstr>15-1-3　如何保護個人隱私</vt:lpstr>
      <vt:lpstr>15-1-3　如何保護個人隱私</vt:lpstr>
      <vt:lpstr>15-1-3　如何保護個人隱私</vt:lpstr>
      <vt:lpstr>15-1-3　如何保護個人隱私</vt:lpstr>
      <vt:lpstr>實例演練－清除瀏覽歷史資料</vt:lpstr>
      <vt:lpstr>實例演練－清除瀏覽歷史資料</vt:lpstr>
      <vt:lpstr>實例演練－清除瀏覽歷史資料</vt:lpstr>
      <vt:lpstr>15-2　個人資料加密實例</vt:lpstr>
      <vt:lpstr>15-2-1　無線網路加密</vt:lpstr>
      <vt:lpstr>開啟模擬AP的功能，分享Wi-Fi連線功能</vt:lpstr>
      <vt:lpstr>實例演練－分享Wi-Fi</vt:lpstr>
      <vt:lpstr>實例演練－分享Wi-Fi</vt:lpstr>
      <vt:lpstr>實例演練－分享Wi-Fi</vt:lpstr>
      <vt:lpstr>實例演練－分享Wi-Fi</vt:lpstr>
      <vt:lpstr>15-2-2　網路交易加密</vt:lpstr>
      <vt:lpstr>PowerPoint 簡報</vt:lpstr>
      <vt:lpstr>15-2-3　文件加密</vt:lpstr>
      <vt:lpstr>實例演練－Word文件加密</vt:lpstr>
      <vt:lpstr>實例演練－Word文件加密</vt:lpstr>
      <vt:lpstr>實例演練－Word文件加密</vt:lpstr>
      <vt:lpstr>實例演練－Word文件加密</vt:lpstr>
      <vt:lpstr>實例演練－Word文件加密</vt:lpstr>
      <vt:lpstr>實力挑戰</vt:lpstr>
      <vt:lpstr>實力挑戰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Aminul Islam</dc:creator>
  <cp:lastModifiedBy>chwa</cp:lastModifiedBy>
  <cp:revision>423</cp:revision>
  <cp:lastPrinted>2019-03-05T08:07:49Z</cp:lastPrinted>
  <dcterms:created xsi:type="dcterms:W3CDTF">2012-12-17T09:47:55Z</dcterms:created>
  <dcterms:modified xsi:type="dcterms:W3CDTF">2021-06-23T07:14:18Z</dcterms:modified>
</cp:coreProperties>
</file>

<file path=docProps/thumbnail.jpeg>
</file>